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7" r:id="rId17"/>
    <p:sldId id="309" r:id="rId18"/>
    <p:sldId id="310" r:id="rId19"/>
    <p:sldId id="306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8605" autoAdjust="0"/>
  </p:normalViewPr>
  <p:slideViewPr>
    <p:cSldViewPr snapToGrid="0">
      <p:cViewPr varScale="1">
        <p:scale>
          <a:sx n="81" d="100"/>
          <a:sy n="81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1430-A0C0-4E9B-99FC-680E61A21900}" type="datetimeFigureOut">
              <a:rPr lang="en-AU" smtClean="0"/>
              <a:t>6/10/23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C30F-5F87-4997-A9B6-39485C3D7F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22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1934 Who shall survive?: A new approach to the problem of human interrelations</a:t>
            </a:r>
          </a:p>
          <a:p>
            <a:endParaRPr lang="en-US" dirty="0"/>
          </a:p>
          <a:p>
            <a:r>
              <a:rPr lang="en-US" dirty="0"/>
              <a:t>Improvement: plausibility and other factors</a:t>
            </a:r>
          </a:p>
          <a:p>
            <a:endParaRPr lang="en-US" dirty="0"/>
          </a:p>
          <a:p>
            <a:r>
              <a:rPr lang="en-US" dirty="0"/>
              <a:t>Many studies but no uniform progress, just new content (wide body of research, but not particularly deep)</a:t>
            </a:r>
          </a:p>
          <a:p>
            <a:endParaRPr lang="en-US" dirty="0"/>
          </a:p>
          <a:p>
            <a:r>
              <a:rPr lang="en-US" dirty="0"/>
              <a:t>Problem statement:</a:t>
            </a:r>
          </a:p>
          <a:p>
            <a:r>
              <a:rPr lang="en-US" dirty="0"/>
              <a:t>	can we improve our understanding of ODM function by altering network topology</a:t>
            </a:r>
          </a:p>
          <a:p>
            <a:r>
              <a:rPr lang="en-US" dirty="0"/>
              <a:t>	specifically, if we use real, empirically justified topologies, can this inform us about how plausible these models 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81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Behaviour?</a:t>
            </a:r>
          </a:p>
          <a:p>
            <a:r>
              <a:rPr lang="en-AU" dirty="0"/>
              <a:t>	real vs protected falsifications</a:t>
            </a:r>
          </a:p>
          <a:p>
            <a:r>
              <a:rPr lang="en-AU" dirty="0"/>
              <a:t>	small cliques of self-perpetuating opinions</a:t>
            </a:r>
          </a:p>
          <a:p>
            <a:r>
              <a:rPr lang="en-AU" dirty="0"/>
              <a:t>		this is what allows for continued variety in opinion, despite simulation rules being biased towards high opinion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87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 and noise</a:t>
            </a:r>
          </a:p>
          <a:p>
            <a:endParaRPr lang="en-AU" dirty="0"/>
          </a:p>
          <a:p>
            <a:r>
              <a:rPr lang="en-AU" dirty="0"/>
              <a:t>Bias towards unanimity in </a:t>
            </a:r>
            <a:r>
              <a:rPr lang="en-AU" dirty="0" err="1"/>
              <a:t>facebook</a:t>
            </a:r>
            <a:r>
              <a:rPr lang="en-AU" dirty="0"/>
              <a:t>, across higher range of S values</a:t>
            </a:r>
          </a:p>
          <a:p>
            <a:r>
              <a:rPr lang="en-AU" dirty="0"/>
              <a:t>Seems to place more emphasis on the P value, which becomes more dominant</a:t>
            </a:r>
          </a:p>
          <a:p>
            <a:endParaRPr lang="en-AU" dirty="0"/>
          </a:p>
          <a:p>
            <a:r>
              <a:rPr lang="en-AU" dirty="0"/>
              <a:t>Does not produce novel mechanics despite changes in simulation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16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</a:t>
            </a:r>
          </a:p>
          <a:p>
            <a:endParaRPr lang="en-AU" dirty="0"/>
          </a:p>
          <a:p>
            <a:r>
              <a:rPr lang="en-AU" dirty="0"/>
              <a:t>Less connectivity = less trend towards unanimity/equilibrium points</a:t>
            </a:r>
          </a:p>
          <a:p>
            <a:r>
              <a:rPr lang="en-AU" dirty="0"/>
              <a:t>	this matches our understanding</a:t>
            </a:r>
          </a:p>
          <a:p>
            <a:r>
              <a:rPr lang="en-AU" dirty="0"/>
              <a:t>	can we examine whether it really is connectivity causing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3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to be rapid convergence, returning to something equivalent to the original model</a:t>
            </a:r>
          </a:p>
          <a:p>
            <a:r>
              <a:rPr lang="en-US" dirty="0"/>
              <a:t>Not all self weights immediately converge, could be a new meaningful mechanic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159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121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Discussion of outcomes:</a:t>
            </a:r>
          </a:p>
          <a:p>
            <a:r>
              <a:rPr lang="en-AU" dirty="0"/>
              <a:t>	PFS in particular, model rules appeared to dominate the final outcome</a:t>
            </a:r>
          </a:p>
          <a:p>
            <a:r>
              <a:rPr lang="en-AU" dirty="0"/>
              <a:t>	DGF exhibited some novel mechanics, but only under very specific conditions and ultimately led to the same result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Future discussion:</a:t>
            </a:r>
          </a:p>
          <a:p>
            <a:r>
              <a:rPr lang="en-AU" dirty="0"/>
              <a:t>	influence networks</a:t>
            </a:r>
          </a:p>
          <a:p>
            <a:r>
              <a:rPr lang="en-AU" dirty="0"/>
              <a:t>		weights are no longer random, but informed by interaction frequency/time</a:t>
            </a:r>
          </a:p>
          <a:p>
            <a:r>
              <a:rPr lang="en-AU" dirty="0"/>
              <a:t>		</a:t>
            </a:r>
          </a:p>
          <a:p>
            <a:r>
              <a:rPr lang="en-AU" dirty="0"/>
              <a:t>	more models</a:t>
            </a:r>
          </a:p>
          <a:p>
            <a:r>
              <a:rPr lang="en-AU" dirty="0"/>
              <a:t>	more network characteristic studies (complex graph characteristics, triads, stars, </a:t>
            </a:r>
          </a:p>
          <a:p>
            <a:endParaRPr lang="en-AU" dirty="0"/>
          </a:p>
          <a:p>
            <a:r>
              <a:rPr lang="en-AU" dirty="0"/>
              <a:t>Might ultimately inform us as to whether the network topology of our real social networks could change how we think/are influenced by our friends and acquaintances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6839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Future discussion:</a:t>
            </a:r>
          </a:p>
          <a:p>
            <a:r>
              <a:rPr lang="en-AU" dirty="0"/>
              <a:t>	influence networks</a:t>
            </a:r>
          </a:p>
          <a:p>
            <a:r>
              <a:rPr lang="en-AU" dirty="0"/>
              <a:t>	more models</a:t>
            </a:r>
          </a:p>
          <a:p>
            <a:r>
              <a:rPr lang="en-AU" dirty="0"/>
              <a:t>	more network characteristic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43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Old models:</a:t>
            </a:r>
          </a:p>
          <a:p>
            <a:r>
              <a:rPr lang="en-AU" dirty="0"/>
              <a:t>	well defined by mathematical functions</a:t>
            </a:r>
          </a:p>
          <a:p>
            <a:r>
              <a:rPr lang="en-AU" dirty="0"/>
              <a:t>		reaching a consensus (1974)</a:t>
            </a:r>
          </a:p>
          <a:p>
            <a:r>
              <a:rPr lang="en-AU" dirty="0"/>
              <a:t>	often exhibited simple behaviour</a:t>
            </a:r>
          </a:p>
          <a:p>
            <a:r>
              <a:rPr lang="en-AU" dirty="0"/>
              <a:t>	homogenous agents</a:t>
            </a:r>
          </a:p>
          <a:p>
            <a:r>
              <a:rPr lang="en-AU" dirty="0"/>
              <a:t>	linear functions</a:t>
            </a:r>
          </a:p>
          <a:p>
            <a:r>
              <a:rPr lang="en-AU" dirty="0"/>
              <a:t>Characteristics of real opinions:</a:t>
            </a:r>
          </a:p>
          <a:p>
            <a:r>
              <a:rPr lang="en-AU" dirty="0"/>
              <a:t>	(a) diversity of opinions across society, (b) opinion subcultures, and (c) pluralistic </a:t>
            </a:r>
            <a:r>
              <a:rPr lang="en-AU" dirty="0" err="1"/>
              <a:t>ignoranc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New models:</a:t>
            </a:r>
          </a:p>
          <a:p>
            <a:r>
              <a:rPr lang="en-AU" dirty="0"/>
              <a:t>	driven by simulation</a:t>
            </a:r>
          </a:p>
          <a:p>
            <a:r>
              <a:rPr lang="en-AU" dirty="0"/>
              <a:t>	heterogeneous models and persistently complex behaviour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332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Benchmark/baseline</a:t>
            </a:r>
          </a:p>
          <a:p>
            <a:endParaRPr lang="en-US" dirty="0"/>
          </a:p>
          <a:p>
            <a:r>
              <a:rPr lang="en-US" dirty="0"/>
              <a:t>Each of the rules are justified by a </a:t>
            </a:r>
            <a:r>
              <a:rPr lang="en-US" dirty="0" err="1"/>
              <a:t>numberof</a:t>
            </a:r>
            <a:r>
              <a:rPr lang="en-US" dirty="0"/>
              <a:t> psychology or sociology studies, not strictly mathematical/computer science based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064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combination of </a:t>
            </a:r>
            <a:r>
              <a:rPr lang="en-US" dirty="0" err="1"/>
              <a:t>degroot</a:t>
            </a:r>
            <a:r>
              <a:rPr lang="en-US" dirty="0"/>
              <a:t> model (Reaching a consensus) (1974) and </a:t>
            </a:r>
            <a:r>
              <a:rPr lang="en-AU" b="1" dirty="0"/>
              <a:t>A Formal Theory of Reflected Appraisals in the Evolution of Power (2011) Noah </a:t>
            </a:r>
            <a:r>
              <a:rPr lang="en-AU" b="1" dirty="0" err="1"/>
              <a:t>Friedkin</a:t>
            </a:r>
            <a:endParaRPr lang="en-AU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Rules: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	</a:t>
            </a:r>
            <a:r>
              <a:rPr lang="en-AU" b="0" dirty="0"/>
              <a:t>adopt the weighted average of your neighbours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	adjust your self confidence as a function of how much influence you had on the previous discussion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	real life equivalent: a cabinet meeting on a series of 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 err="1"/>
              <a:t>Environemnt</a:t>
            </a:r>
            <a:r>
              <a:rPr lang="en-AU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	directed, weighted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	weights are arbitrary usually</a:t>
            </a:r>
            <a:endParaRPr lang="en-AU" b="1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36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Principles:	</a:t>
            </a:r>
          </a:p>
          <a:p>
            <a:r>
              <a:rPr lang="en-US" dirty="0"/>
              <a:t>	guided by observed psychological phenomena</a:t>
            </a:r>
          </a:p>
          <a:p>
            <a:r>
              <a:rPr lang="en-US" dirty="0"/>
              <a:t>	cognitive dissonance</a:t>
            </a:r>
          </a:p>
          <a:p>
            <a:r>
              <a:rPr lang="en-US" dirty="0"/>
              <a:t>	social pressure</a:t>
            </a:r>
          </a:p>
          <a:p>
            <a:r>
              <a:rPr lang="en-US" dirty="0"/>
              <a:t>Rules:</a:t>
            </a:r>
          </a:p>
          <a:p>
            <a:r>
              <a:rPr lang="en-US" dirty="0"/>
              <a:t>	coherence heuristic</a:t>
            </a:r>
          </a:p>
          <a:p>
            <a:r>
              <a:rPr lang="en-US" dirty="0"/>
              <a:t>	Goffman heuristic</a:t>
            </a:r>
          </a:p>
          <a:p>
            <a:r>
              <a:rPr lang="en-US" dirty="0"/>
              <a:t>	reference opinion guides fakes</a:t>
            </a:r>
          </a:p>
          <a:p>
            <a:r>
              <a:rPr lang="en-US" dirty="0"/>
              <a:t>Environment:</a:t>
            </a:r>
          </a:p>
          <a:p>
            <a:r>
              <a:rPr lang="en-US" dirty="0"/>
              <a:t>	grid</a:t>
            </a:r>
          </a:p>
          <a:p>
            <a:r>
              <a:rPr lang="en-US" dirty="0"/>
              <a:t>	</a:t>
            </a:r>
            <a:r>
              <a:rPr lang="en-US" dirty="0" err="1"/>
              <a:t>neighbourhood</a:t>
            </a:r>
            <a:r>
              <a:rPr lang="en-US" dirty="0"/>
              <a:t> system</a:t>
            </a:r>
          </a:p>
          <a:p>
            <a:r>
              <a:rPr lang="en-US" dirty="0"/>
              <a:t>	class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58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Stanford network analysis project</a:t>
            </a:r>
          </a:p>
          <a:p>
            <a:r>
              <a:rPr lang="en-AU" dirty="0"/>
              <a:t>Cliquishness: define</a:t>
            </a:r>
          </a:p>
          <a:p>
            <a:r>
              <a:rPr lang="en-AU" dirty="0"/>
              <a:t>Degree: ~44, </a:t>
            </a:r>
            <a:r>
              <a:rPr lang="en-AU" dirty="0" err="1"/>
              <a:t>stdev</a:t>
            </a:r>
            <a:r>
              <a:rPr lang="en-AU" dirty="0"/>
              <a:t> of 25, median of 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89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Arbitrary weights are the interpersonal weights we generate</a:t>
            </a:r>
          </a:p>
          <a:p>
            <a:endParaRPr lang="en-AU" dirty="0"/>
          </a:p>
          <a:p>
            <a:r>
              <a:rPr lang="en-AU" dirty="0"/>
              <a:t>Ultimately minimal changes to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43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Rather significant changes to how the model functions</a:t>
            </a:r>
          </a:p>
          <a:p>
            <a:endParaRPr lang="en-AU" dirty="0"/>
          </a:p>
          <a:p>
            <a:r>
              <a:rPr lang="en-AU" dirty="0"/>
              <a:t>Max size is 25 with </a:t>
            </a:r>
            <a:r>
              <a:rPr lang="en-AU" dirty="0" err="1"/>
              <a:t>dfs</a:t>
            </a:r>
            <a:r>
              <a:rPr lang="en-AU" dirty="0"/>
              <a:t> 4, average size is 12</a:t>
            </a:r>
          </a:p>
          <a:p>
            <a:r>
              <a:rPr lang="en-AU" dirty="0"/>
              <a:t>Increasing or decreasing </a:t>
            </a:r>
            <a:r>
              <a:rPr lang="en-AU" dirty="0" err="1"/>
              <a:t>dfs</a:t>
            </a:r>
            <a:r>
              <a:rPr lang="en-AU" dirty="0"/>
              <a:t> actually results in smaller neighbourhoods</a:t>
            </a:r>
          </a:p>
          <a:p>
            <a:r>
              <a:rPr lang="en-AU" dirty="0"/>
              <a:t>Hopefully equivalent in p  </a:t>
            </a:r>
            <a:r>
              <a:rPr lang="en-AU" dirty="0" err="1"/>
              <a:t>erformance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29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PFS justification for both outcomes</a:t>
            </a:r>
          </a:p>
          <a:p>
            <a:endParaRPr lang="en-AU" dirty="0"/>
          </a:p>
          <a:p>
            <a:r>
              <a:rPr lang="en-AU" dirty="0"/>
              <a:t>High P = more global influence</a:t>
            </a:r>
          </a:p>
          <a:p>
            <a:r>
              <a:rPr lang="en-AU" dirty="0"/>
              <a:t>LOW P = more local influence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81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0" y="2188295"/>
            <a:ext cx="5120641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Opinion dynamics models in empirically justified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Joel Wildman (22984156)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02130" y="3294764"/>
            <a:ext cx="32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Internal vs External opinions for agent </a:t>
            </a:r>
            <a:r>
              <a:rPr lang="en-AU" sz="1800" i="1" dirty="0" err="1"/>
              <a:t>ro</a:t>
            </a:r>
            <a:r>
              <a:rPr lang="en-AU" sz="1800" i="1" baseline="-25000" dirty="0" err="1"/>
              <a:t>i</a:t>
            </a:r>
            <a:endParaRPr lang="en-AU" i="1" dirty="0"/>
          </a:p>
        </p:txBody>
      </p:sp>
      <p:pic>
        <p:nvPicPr>
          <p:cNvPr id="4" name="Picture 3" descr="A graph of a number of black squares&#10;&#10;Description automatically generated">
            <a:extLst>
              <a:ext uri="{FF2B5EF4-FFF2-40B4-BE49-F238E27FC236}">
                <a16:creationId xmlns:a16="http://schemas.microsoft.com/office/drawing/2014/main" id="{E6BB74B1-C6F1-2CC4-FB94-454A9DFE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3" y="2565151"/>
            <a:ext cx="2842492" cy="2382555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C14265C-9BB3-F0D4-0A13-4C55CEB6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651" y="1314200"/>
            <a:ext cx="2493549" cy="20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91F0E-6538-8CB0-C9E1-5D5D7E12B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652" y="3833897"/>
            <a:ext cx="2493549" cy="207910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017E4-563D-E891-08D9-505BAB5425CE}"/>
              </a:ext>
            </a:extLst>
          </p:cNvPr>
          <p:cNvSpPr txBox="1"/>
          <p:nvPr/>
        </p:nvSpPr>
        <p:spPr>
          <a:xfrm>
            <a:off x="8631651" y="3391598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when global opinion contributes to </a:t>
            </a:r>
            <a:r>
              <a:rPr lang="en-AU" sz="900" dirty="0" err="1"/>
              <a:t>ro</a:t>
            </a:r>
            <a:r>
              <a:rPr lang="en-AU" sz="900" baseline="-25000" dirty="0" err="1"/>
              <a:t>i</a:t>
            </a:r>
            <a:endParaRPr lang="en-AU" sz="9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B43CA-ED01-3BB4-4465-E119551168C1}"/>
              </a:ext>
            </a:extLst>
          </p:cNvPr>
          <p:cNvSpPr txBox="1"/>
          <p:nvPr/>
        </p:nvSpPr>
        <p:spPr>
          <a:xfrm>
            <a:off x="4263253" y="5012170"/>
            <a:ext cx="243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from paper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6B2E7-E369-A458-23EE-EF14F38C7084}"/>
              </a:ext>
            </a:extLst>
          </p:cNvPr>
          <p:cNvSpPr txBox="1"/>
          <p:nvPr/>
        </p:nvSpPr>
        <p:spPr>
          <a:xfrm>
            <a:off x="8690149" y="5963030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Model outcomes when internal opinion contributes to </a:t>
            </a:r>
            <a:r>
              <a:rPr lang="en-AU" sz="900" dirty="0" err="1"/>
              <a:t>ro</a:t>
            </a:r>
            <a:r>
              <a:rPr lang="en-AU" sz="900" baseline="-25000" dirty="0" err="1"/>
              <a:t>i</a:t>
            </a:r>
            <a:endParaRPr lang="en-AU" sz="9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F26B49-9554-E0F7-86C9-49EBC5F66899}"/>
              </a:ext>
            </a:extLst>
          </p:cNvPr>
          <p:cNvCxnSpPr/>
          <p:nvPr/>
        </p:nvCxnSpPr>
        <p:spPr>
          <a:xfrm>
            <a:off x="7214716" y="3756428"/>
            <a:ext cx="1135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05C12-21CA-513E-5562-3A9D8A2BE85E}"/>
              </a:ext>
            </a:extLst>
          </p:cNvPr>
          <p:cNvSpPr txBox="1"/>
          <p:nvPr/>
        </p:nvSpPr>
        <p:spPr>
          <a:xfrm>
            <a:off x="7466942" y="3520402"/>
            <a:ext cx="599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433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9618A-3141-767F-0FD1-6420D8999EF5}"/>
              </a:ext>
            </a:extLst>
          </p:cNvPr>
          <p:cNvSpPr txBox="1"/>
          <p:nvPr/>
        </p:nvSpPr>
        <p:spPr>
          <a:xfrm>
            <a:off x="865834" y="2680762"/>
            <a:ext cx="50124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Replicating original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Iteration counts and hardware constraints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6" name="vlc-record-2023-10-05-22h35m41s-Desktop 2023.10.05 - 22.33.17.05.mp4-">
            <a:hlinkClick r:id="" action="ppaction://media"/>
            <a:extLst>
              <a:ext uri="{FF2B5EF4-FFF2-40B4-BE49-F238E27FC236}">
                <a16:creationId xmlns:a16="http://schemas.microsoft.com/office/drawing/2014/main" id="{AE229A31-EBDD-696B-9796-5917828168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38485"/>
            <a:ext cx="5360747" cy="30154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E8EC1-0DE1-2B2A-5B2E-BBF62A4F4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396" y="4582073"/>
            <a:ext cx="1526351" cy="15030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FF98-82E2-0BD4-D5B8-E1208CF86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286" y="4582073"/>
            <a:ext cx="3563575" cy="15030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349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PFS Results</a:t>
            </a:r>
          </a:p>
        </p:txBody>
      </p:sp>
      <p:pic>
        <p:nvPicPr>
          <p:cNvPr id="6" name="Picture 5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447B420A-7DCC-3EB8-F70E-B6BCC898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4" y="3543065"/>
            <a:ext cx="2904725" cy="2624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70B6CF2F-CDF0-A404-814C-C2DB7B0F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11" y="2723103"/>
            <a:ext cx="2288777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" name="Picture 9" descr="A graph of grayscale squares&#10;&#10;Description automatically generated">
            <a:extLst>
              <a:ext uri="{FF2B5EF4-FFF2-40B4-BE49-F238E27FC236}">
                <a16:creationId xmlns:a16="http://schemas.microsoft.com/office/drawing/2014/main" id="{7C935421-3AF9-9E85-452D-E41095E6F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62" y="2723103"/>
            <a:ext cx="2311318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A1E79F23-2C6E-9787-74AD-3036A553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709" y="2723103"/>
            <a:ext cx="2367165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F39F98-6CEC-183E-5CBA-54E8B2F48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74" y="826185"/>
            <a:ext cx="2904725" cy="242194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25677A-4E3F-EFEE-83AA-A01111F150F6}"/>
              </a:ext>
            </a:extLst>
          </p:cNvPr>
          <p:cNvSpPr txBox="1"/>
          <p:nvPr/>
        </p:nvSpPr>
        <p:spPr>
          <a:xfrm>
            <a:off x="4583955" y="4836839"/>
            <a:ext cx="13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70% of edges</a:t>
            </a:r>
          </a:p>
          <a:p>
            <a:pPr algn="ctr"/>
            <a:r>
              <a:rPr lang="en-AU" sz="900" dirty="0"/>
              <a:t>(x̄ degree: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9E88D-1F2C-3087-87A2-F9D6B3144D79}"/>
              </a:ext>
            </a:extLst>
          </p:cNvPr>
          <p:cNvSpPr txBox="1"/>
          <p:nvPr/>
        </p:nvSpPr>
        <p:spPr>
          <a:xfrm>
            <a:off x="7248177" y="4836839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50% of edges</a:t>
            </a:r>
          </a:p>
          <a:p>
            <a:pPr algn="ctr"/>
            <a:r>
              <a:rPr lang="en-AU" sz="900" dirty="0"/>
              <a:t>(x̄ degree: 21)</a:t>
            </a:r>
          </a:p>
          <a:p>
            <a:pPr algn="ctr"/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9E9A1-9928-B1A0-A26D-63DF380B24FB}"/>
              </a:ext>
            </a:extLst>
          </p:cNvPr>
          <p:cNvSpPr txBox="1"/>
          <p:nvPr/>
        </p:nvSpPr>
        <p:spPr>
          <a:xfrm>
            <a:off x="9824347" y="4855342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30% of edges</a:t>
            </a:r>
          </a:p>
          <a:p>
            <a:pPr algn="ctr"/>
            <a:r>
              <a:rPr lang="en-AU" sz="900" dirty="0"/>
              <a:t>(x̄ degree: 13)</a:t>
            </a:r>
          </a:p>
          <a:p>
            <a:pPr algn="ctr"/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F79C3-C3FB-CB61-416A-417F9D697DEB}"/>
              </a:ext>
            </a:extLst>
          </p:cNvPr>
          <p:cNvSpPr txBox="1"/>
          <p:nvPr/>
        </p:nvSpPr>
        <p:spPr>
          <a:xfrm>
            <a:off x="1546992" y="3250642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Lattice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ED51C-043D-890F-2862-A9E8114EDDFA}"/>
              </a:ext>
            </a:extLst>
          </p:cNvPr>
          <p:cNvSpPr txBox="1"/>
          <p:nvPr/>
        </p:nvSpPr>
        <p:spPr>
          <a:xfrm>
            <a:off x="1546992" y="6226565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29104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DGF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0BFFD-2DE2-1ED6-FF90-92539521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98" y="679086"/>
            <a:ext cx="3266332" cy="2728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E5B55-4698-B5FF-2843-0BAF06CE4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11" y="3680766"/>
            <a:ext cx="3119116" cy="2318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EBF9-3157-F10C-09BD-96D5F51A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23" y="679086"/>
            <a:ext cx="3409534" cy="25459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9ADE3-DD1A-4785-26B5-EBE063C9CAAC}"/>
              </a:ext>
            </a:extLst>
          </p:cNvPr>
          <p:cNvSpPr txBox="1"/>
          <p:nvPr/>
        </p:nvSpPr>
        <p:spPr>
          <a:xfrm>
            <a:off x="578378" y="6083814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100 node complete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64E43-A8A8-402A-FEAA-C87FC3B78519}"/>
              </a:ext>
            </a:extLst>
          </p:cNvPr>
          <p:cNvSpPr txBox="1"/>
          <p:nvPr/>
        </p:nvSpPr>
        <p:spPr>
          <a:xfrm>
            <a:off x="539633" y="3337492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100 node complete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73D4-DA00-818D-B69B-FB0549453A64}"/>
              </a:ext>
            </a:extLst>
          </p:cNvPr>
          <p:cNvSpPr txBox="1"/>
          <p:nvPr/>
        </p:nvSpPr>
        <p:spPr>
          <a:xfrm>
            <a:off x="8126598" y="3429000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Facebook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FE1B26-CC44-143D-7089-AF8264466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598" y="3680766"/>
            <a:ext cx="3296737" cy="25499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728BC-6ACD-4BA2-DB19-9E867AE60E6B}"/>
              </a:ext>
            </a:extLst>
          </p:cNvPr>
          <p:cNvSpPr txBox="1"/>
          <p:nvPr/>
        </p:nvSpPr>
        <p:spPr>
          <a:xfrm>
            <a:off x="7936311" y="6222892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Facebook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4A881-013F-944F-85F7-73CCA6E68B8B}"/>
              </a:ext>
            </a:extLst>
          </p:cNvPr>
          <p:cNvSpPr txBox="1"/>
          <p:nvPr/>
        </p:nvSpPr>
        <p:spPr>
          <a:xfrm>
            <a:off x="4496289" y="2640881"/>
            <a:ext cx="3985559" cy="167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Is this consistent with our understanding?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690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E989B-5742-DC5E-7828-CDB69EF7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3" y="959337"/>
            <a:ext cx="3217899" cy="25221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9A609-BCA9-C590-B409-A2206D4C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74" y="1001744"/>
            <a:ext cx="3180085" cy="25221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E18CC-0CE2-A1C2-4376-E2BCDA28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06" y="3954135"/>
            <a:ext cx="3180085" cy="237855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83DA15-35EA-617B-76CD-887A0F35A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14" y="3937611"/>
            <a:ext cx="3217899" cy="23950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4213B-1C99-16AD-C3F7-E49CE72F5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6" y="1001744"/>
            <a:ext cx="3024063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63DD04-FE7E-0FEB-A9D1-C90F658BB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09" y="3984448"/>
            <a:ext cx="3096571" cy="23950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30281-8344-08BF-0E66-540E0C0C6C4D}"/>
              </a:ext>
            </a:extLst>
          </p:cNvPr>
          <p:cNvSpPr txBox="1"/>
          <p:nvPr/>
        </p:nvSpPr>
        <p:spPr>
          <a:xfrm>
            <a:off x="1546992" y="3250642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Lattice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37F37-A9E0-9DBF-CE09-0889F178A8CC}"/>
              </a:ext>
            </a:extLst>
          </p:cNvPr>
          <p:cNvSpPr txBox="1"/>
          <p:nvPr/>
        </p:nvSpPr>
        <p:spPr>
          <a:xfrm>
            <a:off x="1520150" y="54284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Original Edges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314CF-94E7-8129-B036-99ADB7174F9D}"/>
              </a:ext>
            </a:extLst>
          </p:cNvPr>
          <p:cNvSpPr txBox="1"/>
          <p:nvPr/>
        </p:nvSpPr>
        <p:spPr>
          <a:xfrm>
            <a:off x="5305218" y="54284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+30% edges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17762-0B18-6261-8F28-7A9258C45055}"/>
              </a:ext>
            </a:extLst>
          </p:cNvPr>
          <p:cNvSpPr txBox="1"/>
          <p:nvPr/>
        </p:nvSpPr>
        <p:spPr>
          <a:xfrm>
            <a:off x="9274372" y="568293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+50% edges</a:t>
            </a:r>
          </a:p>
        </p:txBody>
      </p:sp>
    </p:spTree>
    <p:extLst>
      <p:ext uri="{BB962C8B-B14F-4D97-AF65-F5344CB8AC3E}">
        <p14:creationId xmlns:p14="http://schemas.microsoft.com/office/powerpoint/2010/main" val="305834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2BB86-2E79-B6CD-7D1D-25282856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8" y="902433"/>
            <a:ext cx="3024063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65F71-B336-397E-41F1-5BE7B833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91" y="902433"/>
            <a:ext cx="3350327" cy="2526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3034A-EB96-FE23-A3A8-5EC3C3BC5B3D}"/>
              </a:ext>
            </a:extLst>
          </p:cNvPr>
          <p:cNvSpPr txBox="1"/>
          <p:nvPr/>
        </p:nvSpPr>
        <p:spPr>
          <a:xfrm>
            <a:off x="1536305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Original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03C71-4B20-DD91-7D7D-4FD023E02D9C}"/>
              </a:ext>
            </a:extLst>
          </p:cNvPr>
          <p:cNvSpPr txBox="1"/>
          <p:nvPr/>
        </p:nvSpPr>
        <p:spPr>
          <a:xfrm>
            <a:off x="5469297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+0.1%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5C44C-C38C-B318-2618-45D417E1F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238" y="913509"/>
            <a:ext cx="3350327" cy="251549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733D5-A35A-E89F-1AA2-31B053444EF4}"/>
              </a:ext>
            </a:extLst>
          </p:cNvPr>
          <p:cNvSpPr txBox="1"/>
          <p:nvPr/>
        </p:nvSpPr>
        <p:spPr>
          <a:xfrm>
            <a:off x="9260457" y="485364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+1% edges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43D46A-46F6-888A-81FC-7AC48D0C7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125" y="3990711"/>
            <a:ext cx="2979749" cy="22165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376540-1920-8E5C-61D7-87567BCA260E}"/>
              </a:ext>
            </a:extLst>
          </p:cNvPr>
          <p:cNvSpPr txBox="1"/>
          <p:nvPr/>
        </p:nvSpPr>
        <p:spPr>
          <a:xfrm>
            <a:off x="5419055" y="3594439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+10% edges</a:t>
            </a:r>
          </a:p>
        </p:txBody>
      </p:sp>
    </p:spTree>
    <p:extLst>
      <p:ext uri="{BB962C8B-B14F-4D97-AF65-F5344CB8AC3E}">
        <p14:creationId xmlns:p14="http://schemas.microsoft.com/office/powerpoint/2010/main" val="297071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1E2F8-FE79-165B-792D-3552977D84F2}"/>
              </a:ext>
            </a:extLst>
          </p:cNvPr>
          <p:cNvSpPr txBox="1"/>
          <p:nvPr/>
        </p:nvSpPr>
        <p:spPr>
          <a:xfrm>
            <a:off x="964814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Minor changes in outcome but no novel mechanics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Connectivity as the driving factor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Future research</a:t>
            </a:r>
          </a:p>
        </p:txBody>
      </p:sp>
      <p:pic>
        <p:nvPicPr>
          <p:cNvPr id="6" name="Picture 5" descr="A colorful dots and lines&#10;&#10;Description automatically generated">
            <a:extLst>
              <a:ext uri="{FF2B5EF4-FFF2-40B4-BE49-F238E27FC236}">
                <a16:creationId xmlns:a16="http://schemas.microsoft.com/office/drawing/2014/main" id="{53EC3FF7-C16B-C831-E22C-72DD946F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25" y="1821264"/>
            <a:ext cx="3429000" cy="3429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9F774-322F-6A69-EB82-7236F0598ABD}"/>
              </a:ext>
            </a:extLst>
          </p:cNvPr>
          <p:cNvSpPr txBox="1"/>
          <p:nvPr/>
        </p:nvSpPr>
        <p:spPr>
          <a:xfrm>
            <a:off x="7658099" y="5341113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Anonymized Facebook friend graph courtesy of Brendan </a:t>
            </a:r>
            <a:r>
              <a:rPr lang="en-AU" sz="900" dirty="0" err="1"/>
              <a:t>Griffen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97314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Questions &amp; Fin</a:t>
            </a:r>
          </a:p>
        </p:txBody>
      </p:sp>
    </p:spTree>
    <p:extLst>
      <p:ext uri="{BB962C8B-B14F-4D97-AF65-F5344CB8AC3E}">
        <p14:creationId xmlns:p14="http://schemas.microsoft.com/office/powerpoint/2010/main" val="15416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An introduction to social modelling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30167" y="2055835"/>
            <a:ext cx="446952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Social Networks?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Opinion Dynamics Models?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How can we improve them?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E866C-C1CB-12A3-0AC5-C420C25E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81" y="1960902"/>
            <a:ext cx="3745260" cy="32139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C2533-522A-AFBB-982D-362AE7D23841}"/>
              </a:ext>
            </a:extLst>
          </p:cNvPr>
          <p:cNvSpPr txBox="1"/>
          <p:nvPr/>
        </p:nvSpPr>
        <p:spPr>
          <a:xfrm>
            <a:off x="6834352" y="5310776"/>
            <a:ext cx="46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Reduced </a:t>
            </a:r>
            <a:r>
              <a:rPr lang="en-AU" sz="900" dirty="0" err="1"/>
              <a:t>Krackhardt’s</a:t>
            </a:r>
            <a:r>
              <a:rPr lang="en-AU" sz="900" dirty="0"/>
              <a:t> advice network</a:t>
            </a:r>
          </a:p>
          <a:p>
            <a:pPr algn="ctr"/>
            <a:r>
              <a:rPr lang="en-AU" sz="900" dirty="0"/>
              <a:t>with 17 nodes, Jia, P., </a:t>
            </a:r>
            <a:r>
              <a:rPr lang="en-AU" sz="900" dirty="0" err="1"/>
              <a:t>MirTabatabaei</a:t>
            </a:r>
            <a:r>
              <a:rPr lang="en-AU" sz="900" dirty="0"/>
              <a:t>, A., </a:t>
            </a:r>
            <a:r>
              <a:rPr lang="en-AU" sz="900" dirty="0" err="1"/>
              <a:t>Friedkin</a:t>
            </a:r>
            <a:r>
              <a:rPr lang="en-AU" sz="900" dirty="0"/>
              <a:t>, N. E., &amp; Bullo, F. (2015). Opinion dynamics and the evolution of social power in influence networks. </a:t>
            </a:r>
            <a:r>
              <a:rPr lang="en-AU" sz="900" i="1" dirty="0"/>
              <a:t>SIAM review</a:t>
            </a:r>
            <a:r>
              <a:rPr lang="en-AU" sz="900" dirty="0"/>
              <a:t>, </a:t>
            </a:r>
            <a:r>
              <a:rPr lang="en-AU" sz="900" i="1" dirty="0"/>
              <a:t>57</a:t>
            </a:r>
            <a:r>
              <a:rPr lang="en-AU" sz="900" dirty="0"/>
              <a:t>(3), 367-397.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Existing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597853" y="2054270"/>
            <a:ext cx="510014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Older Models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Mathematically oriented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Advent of computer simulation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Modern models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15ACDF-7438-A017-3619-797C0C1C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1" y="1597687"/>
            <a:ext cx="2103412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0F6DF-EEBA-F462-8A98-7C5A95751156}"/>
              </a:ext>
            </a:extLst>
          </p:cNvPr>
          <p:cNvSpPr txBox="1"/>
          <p:nvPr/>
        </p:nvSpPr>
        <p:spPr>
          <a:xfrm>
            <a:off x="871229" y="2969287"/>
            <a:ext cx="18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Example of convergent network in the DeGroot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0836D-63FD-D4F5-93C1-C10D1C97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87" y="2733687"/>
            <a:ext cx="2695473" cy="17593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3F71-0F35-0337-E4EA-3D4375DD59B2}"/>
              </a:ext>
            </a:extLst>
          </p:cNvPr>
          <p:cNvSpPr txBox="1"/>
          <p:nvPr/>
        </p:nvSpPr>
        <p:spPr>
          <a:xfrm rot="10800000" flipV="1">
            <a:off x="4317759" y="4723909"/>
            <a:ext cx="2568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Rainer, H., &amp; Krause, U. (2002). Opinion dynamics and bounded confidence: models, analysis and simulation.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12E1C-4FED-850A-C677-FE46706C357F}"/>
              </a:ext>
            </a:extLst>
          </p:cNvPr>
          <p:cNvSpPr txBox="1"/>
          <p:nvPr/>
        </p:nvSpPr>
        <p:spPr>
          <a:xfrm>
            <a:off x="4133156" y="4493076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 err="1"/>
              <a:t>Hegselmann</a:t>
            </a:r>
            <a:r>
              <a:rPr lang="en-AU" sz="900" dirty="0"/>
              <a:t>-Krause bounded confidence model</a:t>
            </a:r>
          </a:p>
        </p:txBody>
      </p:sp>
      <p:pic>
        <p:nvPicPr>
          <p:cNvPr id="12" name="Picture 11" descr="A screenshot of 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8F3AA365-E898-5757-4E89-8C7500D7F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61" y="4208159"/>
            <a:ext cx="2947811" cy="111961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30B877-F227-27E2-E984-56934769D3E8}"/>
              </a:ext>
            </a:extLst>
          </p:cNvPr>
          <p:cNvSpPr txBox="1"/>
          <p:nvPr/>
        </p:nvSpPr>
        <p:spPr>
          <a:xfrm>
            <a:off x="766474" y="5447031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Peter </a:t>
            </a:r>
            <a:r>
              <a:rPr lang="en-AU" sz="900" dirty="0" err="1"/>
              <a:t>Duggins</a:t>
            </a:r>
            <a:r>
              <a:rPr lang="en-AU" sz="900" dirty="0"/>
              <a:t>’ social influence model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516A3-20DB-9774-7A4D-866C7C97F9FF}"/>
              </a:ext>
            </a:extLst>
          </p:cNvPr>
          <p:cNvSpPr txBox="1"/>
          <p:nvPr/>
        </p:nvSpPr>
        <p:spPr>
          <a:xfrm rot="10800000" flipV="1">
            <a:off x="950116" y="5677863"/>
            <a:ext cx="2568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 err="1"/>
              <a:t>Duggins</a:t>
            </a:r>
            <a:r>
              <a:rPr lang="en-AU" sz="650" dirty="0"/>
              <a:t>, P. (2014). A psychologically-motivated model of opinion change with applications to American politics. </a:t>
            </a:r>
            <a:r>
              <a:rPr lang="en-AU" sz="650" i="1" dirty="0" err="1"/>
              <a:t>arXiv</a:t>
            </a:r>
            <a:r>
              <a:rPr lang="en-AU" sz="650" i="1" dirty="0"/>
              <a:t> preprint arXiv:1406.7770</a:t>
            </a:r>
            <a:r>
              <a:rPr lang="en-AU" sz="6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55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Which are right for us?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04041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DeGroot-</a:t>
            </a:r>
            <a:r>
              <a:rPr lang="en-AU" dirty="0" err="1"/>
              <a:t>Friedkin</a:t>
            </a:r>
            <a:r>
              <a:rPr lang="en-AU" dirty="0"/>
              <a:t>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 basis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Preference Falsification Simulation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Psychologically driven, complex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048F1-7A7C-84B6-626E-6FFD40B0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09" y="1798136"/>
            <a:ext cx="4157272" cy="11134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64D1C-CDA0-4338-B67D-776207D05673}"/>
              </a:ext>
            </a:extLst>
          </p:cNvPr>
          <p:cNvSpPr txBox="1"/>
          <p:nvPr/>
        </p:nvSpPr>
        <p:spPr>
          <a:xfrm>
            <a:off x="8425355" y="3146518"/>
            <a:ext cx="74257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D178D-BC47-C15A-E96A-4817326B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32" y="3912525"/>
            <a:ext cx="2497816" cy="2035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36C15-24E9-D878-D029-E27C1B7B19D7}"/>
              </a:ext>
            </a:extLst>
          </p:cNvPr>
          <p:cNvSpPr txBox="1"/>
          <p:nvPr/>
        </p:nvSpPr>
        <p:spPr>
          <a:xfrm>
            <a:off x="6219496" y="2945474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Jia, P., </a:t>
            </a:r>
            <a:r>
              <a:rPr lang="en-AU" sz="650" dirty="0" err="1"/>
              <a:t>MirTabatabaei</a:t>
            </a:r>
            <a:r>
              <a:rPr lang="en-AU" sz="650" dirty="0"/>
              <a:t>, A., </a:t>
            </a:r>
            <a:r>
              <a:rPr lang="en-AU" sz="650" dirty="0" err="1"/>
              <a:t>Friedkin</a:t>
            </a:r>
            <a:r>
              <a:rPr lang="en-AU" sz="650" dirty="0"/>
              <a:t>, N. E., &amp; Bullo, F. (2015). Opinion dynamics and the evolution of social power in influence networks. </a:t>
            </a:r>
            <a:r>
              <a:rPr lang="en-AU" sz="650" i="1" dirty="0"/>
              <a:t>SIAM review</a:t>
            </a:r>
            <a:r>
              <a:rPr lang="en-AU" sz="650" dirty="0"/>
              <a:t>, </a:t>
            </a:r>
            <a:r>
              <a:rPr lang="en-AU" sz="650" i="1" dirty="0"/>
              <a:t>57</a:t>
            </a:r>
            <a:r>
              <a:rPr lang="en-AU" sz="650" dirty="0"/>
              <a:t>(3), 367-397.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1DB33-2C5D-90AD-9E19-38E288990D15}"/>
              </a:ext>
            </a:extLst>
          </p:cNvPr>
          <p:cNvSpPr txBox="1"/>
          <p:nvPr/>
        </p:nvSpPr>
        <p:spPr>
          <a:xfrm>
            <a:off x="6219496" y="6058852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León-Medina, F. J., Tena-Sánchez, J., &amp; Miguel, F. J. (2020). Fakers becoming believers: how opinion dynamics are shaped by preference falsification, impression management and coherence heuristics. </a:t>
            </a:r>
            <a:r>
              <a:rPr lang="en-AU" sz="650" i="1" dirty="0"/>
              <a:t>Quality &amp; Quantity</a:t>
            </a:r>
            <a:r>
              <a:rPr lang="en-AU" sz="650" dirty="0"/>
              <a:t>, </a:t>
            </a:r>
            <a:r>
              <a:rPr lang="en-AU" sz="650" i="1" dirty="0"/>
              <a:t>54</a:t>
            </a:r>
            <a:r>
              <a:rPr lang="en-AU" sz="650" dirty="0"/>
              <a:t>(2), 385-412.</a:t>
            </a:r>
          </a:p>
        </p:txBody>
      </p:sp>
    </p:spTree>
    <p:extLst>
      <p:ext uri="{BB962C8B-B14F-4D97-AF65-F5344CB8AC3E}">
        <p14:creationId xmlns:p14="http://schemas.microsoft.com/office/powerpoint/2010/main" val="243932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DeGroot-</a:t>
            </a:r>
            <a:r>
              <a:rPr lang="en-US" sz="2800" dirty="0" err="1"/>
              <a:t>Friedkin</a:t>
            </a:r>
            <a:r>
              <a:rPr lang="en-US" sz="2800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264020" y="2310463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General principle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B4045-0223-6B40-0404-FBDC61EF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" y="1730415"/>
            <a:ext cx="3119116" cy="2318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64A05-A3F7-25B2-E5D6-3D4E84F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845" y="2653602"/>
            <a:ext cx="3409534" cy="25459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A9A5F-E019-7E2F-8076-52525E088930}"/>
              </a:ext>
            </a:extLst>
          </p:cNvPr>
          <p:cNvSpPr txBox="1"/>
          <p:nvPr/>
        </p:nvSpPr>
        <p:spPr>
          <a:xfrm>
            <a:off x="414746" y="4133463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100 node complete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7CC0B-1B2A-B726-0A83-AB4ACAD2208B}"/>
              </a:ext>
            </a:extLst>
          </p:cNvPr>
          <p:cNvSpPr txBox="1"/>
          <p:nvPr/>
        </p:nvSpPr>
        <p:spPr>
          <a:xfrm>
            <a:off x="4057100" y="531062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100 node complete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F0609-A261-1ED6-55A0-EB51C52AF59C}"/>
              </a:ext>
            </a:extLst>
          </p:cNvPr>
          <p:cNvSpPr txBox="1"/>
          <p:nvPr/>
        </p:nvSpPr>
        <p:spPr>
          <a:xfrm rot="16200000">
            <a:off x="3894988" y="38633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Opinion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37EDC-2A2D-7BEF-D029-E9A3C4071242}"/>
              </a:ext>
            </a:extLst>
          </p:cNvPr>
          <p:cNvSpPr txBox="1"/>
          <p:nvPr/>
        </p:nvSpPr>
        <p:spPr>
          <a:xfrm>
            <a:off x="5501598" y="5014900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5C8F8-DA45-6866-B228-0C55B9E857A6}"/>
              </a:ext>
            </a:extLst>
          </p:cNvPr>
          <p:cNvSpPr txBox="1"/>
          <p:nvPr/>
        </p:nvSpPr>
        <p:spPr>
          <a:xfrm>
            <a:off x="1854946" y="38694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3683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Preference Falsification Simulation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93228" y="2402084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Guiding principles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 descr="A comparison of a red and blue color&#10;&#10;Description automatically generated with medium confidence">
            <a:extLst>
              <a:ext uri="{FF2B5EF4-FFF2-40B4-BE49-F238E27FC236}">
                <a16:creationId xmlns:a16="http://schemas.microsoft.com/office/drawing/2014/main" id="{B072646B-3F70-1FD4-E977-682396F9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69" y="1999868"/>
            <a:ext cx="4323635" cy="112314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2BE3D-0895-B359-9638-761E93331758}"/>
              </a:ext>
            </a:extLst>
          </p:cNvPr>
          <p:cNvSpPr txBox="1"/>
          <p:nvPr/>
        </p:nvSpPr>
        <p:spPr>
          <a:xfrm>
            <a:off x="4809274" y="3215384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Class distribution across segregation levels.</a:t>
            </a:r>
          </a:p>
        </p:txBody>
      </p:sp>
      <p:pic>
        <p:nvPicPr>
          <p:cNvPr id="8" name="Picture 7" descr="A comparison of a comparison of a comparison of a comparison of a comparison of a comparison of a comparison of a comparison of a comparison of a comparison of a comparison of a comparison of a comparison of&#10;&#10;Description automatically generated">
            <a:extLst>
              <a:ext uri="{FF2B5EF4-FFF2-40B4-BE49-F238E27FC236}">
                <a16:creationId xmlns:a16="http://schemas.microsoft.com/office/drawing/2014/main" id="{38FF78CE-811A-D5F5-B10B-3D3F4B0C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52" y="3830177"/>
            <a:ext cx="3743726" cy="18086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4D7A3-188F-2D7F-33F9-EC093FA5464E}"/>
              </a:ext>
            </a:extLst>
          </p:cNvPr>
          <p:cNvSpPr txBox="1"/>
          <p:nvPr/>
        </p:nvSpPr>
        <p:spPr>
          <a:xfrm>
            <a:off x="7114303" y="563880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Internal and External opinion distributions after 30 iterations</a:t>
            </a:r>
          </a:p>
        </p:txBody>
      </p:sp>
    </p:spTree>
    <p:extLst>
      <p:ext uri="{BB962C8B-B14F-4D97-AF65-F5344CB8AC3E}">
        <p14:creationId xmlns:p14="http://schemas.microsoft.com/office/powerpoint/2010/main" val="383542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Facebook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094816" y="2038523"/>
            <a:ext cx="4469524" cy="2780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SNAP origins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Network details &amp; characteristics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Why does this represent an actual social network?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Why is it good for us?</a:t>
            </a:r>
          </a:p>
        </p:txBody>
      </p:sp>
      <p:pic>
        <p:nvPicPr>
          <p:cNvPr id="10" name="Picture 9" descr="A white and blue network&#10;&#10;Description automatically generated with medium confidence">
            <a:extLst>
              <a:ext uri="{FF2B5EF4-FFF2-40B4-BE49-F238E27FC236}">
                <a16:creationId xmlns:a16="http://schemas.microsoft.com/office/drawing/2014/main" id="{C8BD1516-FDCC-2EB0-955D-20D684E1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0" y="1917943"/>
            <a:ext cx="2347634" cy="2210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130B9059-3150-F7DF-5CB9-36B9E859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01" y="3328517"/>
            <a:ext cx="3575107" cy="21338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993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06518" y="2402084"/>
            <a:ext cx="578568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DGF on complete directed graphs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Undirected Facebook graph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Arbitrary weights (discussed later)</a:t>
            </a:r>
          </a:p>
        </p:txBody>
      </p:sp>
      <p:pic>
        <p:nvPicPr>
          <p:cNvPr id="5" name="Picture 4" descr="A group of graphs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3E03D3F4-6EDA-AED6-36A7-6B6F422CB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02" y="2080947"/>
            <a:ext cx="3410338" cy="304663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083B3-CE10-AE92-91BD-AAB1C326B256}"/>
              </a:ext>
            </a:extLst>
          </p:cNvPr>
          <p:cNvSpPr txBox="1"/>
          <p:nvPr/>
        </p:nvSpPr>
        <p:spPr>
          <a:xfrm>
            <a:off x="6096000" y="5291424"/>
            <a:ext cx="45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Agent self-weight in networks with 101 and 141 nodes respectively. The bottom figures show the error between the self-weight trajectory and equilibrium value.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822ED-A25D-6747-268C-BEDE7A108986}"/>
              </a:ext>
            </a:extLst>
          </p:cNvPr>
          <p:cNvSpPr txBox="1"/>
          <p:nvPr/>
        </p:nvSpPr>
        <p:spPr>
          <a:xfrm rot="10800000" flipV="1">
            <a:off x="6647441" y="5816899"/>
            <a:ext cx="3499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Jia, P., </a:t>
            </a:r>
            <a:r>
              <a:rPr lang="en-AU" sz="650" dirty="0" err="1"/>
              <a:t>MirTabatabaei</a:t>
            </a:r>
            <a:r>
              <a:rPr lang="en-AU" sz="650" dirty="0"/>
              <a:t>, A., </a:t>
            </a:r>
            <a:r>
              <a:rPr lang="en-AU" sz="650" dirty="0" err="1"/>
              <a:t>Friedkin</a:t>
            </a:r>
            <a:r>
              <a:rPr lang="en-AU" sz="650" dirty="0"/>
              <a:t>, N. E., &amp; Bullo, F. (2015). Opinion dynamics and the evolution of social power in influence networks. SIAM review, 57(3), 367-397.</a:t>
            </a:r>
          </a:p>
        </p:txBody>
      </p:sp>
    </p:spTree>
    <p:extLst>
      <p:ext uri="{BB962C8B-B14F-4D97-AF65-F5344CB8AC3E}">
        <p14:creationId xmlns:p14="http://schemas.microsoft.com/office/powerpoint/2010/main" val="84470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085763" y="2205588"/>
            <a:ext cx="446952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PFS environment incompatibility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Grids as an 8-regular graph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Neighbourhoods with DFS</a:t>
            </a:r>
          </a:p>
          <a:p>
            <a:endParaRPr lang="en-AU" dirty="0"/>
          </a:p>
        </p:txBody>
      </p:sp>
      <p:pic>
        <p:nvPicPr>
          <p:cNvPr id="5" name="Picture 4" descr="A square grid of numbers&#10;&#10;Description automatically generated">
            <a:extLst>
              <a:ext uri="{FF2B5EF4-FFF2-40B4-BE49-F238E27FC236}">
                <a16:creationId xmlns:a16="http://schemas.microsoft.com/office/drawing/2014/main" id="{804DD63B-C543-02E9-0551-8C9058E2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98" y="1730415"/>
            <a:ext cx="2311141" cy="23152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1C222-5EB5-A938-7B50-4EA92BA85F31}"/>
              </a:ext>
            </a:extLst>
          </p:cNvPr>
          <p:cNvSpPr txBox="1"/>
          <p:nvPr/>
        </p:nvSpPr>
        <p:spPr>
          <a:xfrm>
            <a:off x="775542" y="4045618"/>
            <a:ext cx="24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Number of possible neighbourhoods shared with agent </a:t>
            </a:r>
            <a:r>
              <a:rPr lang="en-AU" sz="900" i="1" dirty="0" err="1"/>
              <a:t>i</a:t>
            </a:r>
            <a:endParaRPr lang="en-AU" sz="900" dirty="0"/>
          </a:p>
        </p:txBody>
      </p:sp>
      <p:pic>
        <p:nvPicPr>
          <p:cNvPr id="11" name="Picture 10" descr="A blue and orange squares&#10;&#10;Description automatically generated with medium confidence">
            <a:extLst>
              <a:ext uri="{FF2B5EF4-FFF2-40B4-BE49-F238E27FC236}">
                <a16:creationId xmlns:a16="http://schemas.microsoft.com/office/drawing/2014/main" id="{FB27C36C-029B-5BBD-A092-AA89E11D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871" y="2858502"/>
            <a:ext cx="2230734" cy="23742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8A659-9938-C2AB-CE22-2EFE7197744B}"/>
              </a:ext>
            </a:extLst>
          </p:cNvPr>
          <p:cNvSpPr txBox="1"/>
          <p:nvPr/>
        </p:nvSpPr>
        <p:spPr>
          <a:xfrm>
            <a:off x="3888712" y="5303337"/>
            <a:ext cx="243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Fully segregated agents in grid format</a:t>
            </a:r>
          </a:p>
        </p:txBody>
      </p:sp>
    </p:spTree>
    <p:extLst>
      <p:ext uri="{BB962C8B-B14F-4D97-AF65-F5344CB8AC3E}">
        <p14:creationId xmlns:p14="http://schemas.microsoft.com/office/powerpoint/2010/main" val="4139257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{41377E77-077C-47E2-B13E-5556A7960825}tf56219246_win32</Template>
  <TotalTime>1395</TotalTime>
  <Words>1291</Words>
  <Application>Microsoft Macintosh PowerPoint</Application>
  <PresentationFormat>Widescreen</PresentationFormat>
  <Paragraphs>214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 Next LT Pro Light</vt:lpstr>
      <vt:lpstr>Calibri</vt:lpstr>
      <vt:lpstr>Garamond</vt:lpstr>
      <vt:lpstr>SavonVTI</vt:lpstr>
      <vt:lpstr>Opinion dynamics models in empirically justified networks</vt:lpstr>
      <vt:lpstr>An introduction to social modelling</vt:lpstr>
      <vt:lpstr>Existing Models</vt:lpstr>
      <vt:lpstr>Which are right for us?</vt:lpstr>
      <vt:lpstr>DeGroot-Friedkin model</vt:lpstr>
      <vt:lpstr>Preference Falsification Simulation model</vt:lpstr>
      <vt:lpstr>The Facebook Dataset</vt:lpstr>
      <vt:lpstr>Modifications to the Models</vt:lpstr>
      <vt:lpstr>Modifications to the Models</vt:lpstr>
      <vt:lpstr>Modifications to the Models</vt:lpstr>
      <vt:lpstr>Simulation</vt:lpstr>
      <vt:lpstr>PFS Results</vt:lpstr>
      <vt:lpstr>DGF Results</vt:lpstr>
      <vt:lpstr>PowerPoint Presentation</vt:lpstr>
      <vt:lpstr>PowerPoint Presentation</vt:lpstr>
      <vt:lpstr>Discussion</vt:lpstr>
      <vt:lpstr>Questions &amp;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dynamics models in empirically justified networks</dc:title>
  <dc:creator>Joel Wildman (22984156)</dc:creator>
  <cp:lastModifiedBy>Joel Wildman (22984156)</cp:lastModifiedBy>
  <cp:revision>20</cp:revision>
  <dcterms:created xsi:type="dcterms:W3CDTF">2023-10-05T04:17:11Z</dcterms:created>
  <dcterms:modified xsi:type="dcterms:W3CDTF">2023-10-06T03:36:25Z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